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E6CCF95-60C7-4431-A1B5-399CF3560155}">
  <a:tblStyle styleId="{FE6CCF95-60C7-4431-A1B5-399CF35601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2ec900f02_5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2ec900f02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e2580304e_2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e2580304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cbbfa6ec_3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cbbfa6e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e2580304e_2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e2580304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da64e19d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da64e19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da64e19d_1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2da64e19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da64e19d_1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da64e19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ec900f02_3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ec900f02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2a98c045b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2a98c0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a98c045b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a98c04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2a98c045b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2a98c04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2beedba26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2beedba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2e2d6cd32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2e2d6cd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2e2d6cd32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2e2d6cd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2e2d6cd32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2e2d6cd3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2e2d6cd32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2e2d6cd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2e2d6cd32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2e2d6cd3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2e2d6cd32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2e2d6cd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2e2d6cd32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2e2d6cd3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2e2d6cd32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2e2d6cd3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37dceec5c_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37dceec5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2beedba26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2beedba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cbbfa6ec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cbbfa6e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34a09e40a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34a09e4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34a09e40a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34a09e40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34a09e40a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34a09e40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34a09e40a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34a09e40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34a09e40a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34a09e40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34a09e40a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34a09e40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34a09e40a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34a09e40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34a09e40a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34a09e40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34a09e40a_0_1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34a09e40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34a09e40a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34a09e40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2cbbfa6ec_1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2cbbfa6e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2004b9b2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2004b9b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2ec900f02_13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2ec900f02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f1234988e_1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f1234988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f1234988e_1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f1234988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f1234988e_1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f1234988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37dceec5c_3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37dceec5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362750823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3627508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362750823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362750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362750823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3627508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37dceec5c_7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37dceec5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2cbbfa6ec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2cbbfa6e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362750823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3627508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ec900f02_3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ec900f02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e2580304e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e2580304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2580304e_4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e2580304e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ec900f02_3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ec900f02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33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NXU9WVzdSbVWlyd8FeymuA5FeTzyNpWu/view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10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20.jp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6.png"/><Relationship Id="rId5" Type="http://schemas.openxmlformats.org/officeDocument/2006/relationships/image" Target="../media/image7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www.desi.lbl.gov/focal-plane-syste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879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Cosmology with large-scale structures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74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Part </a:t>
            </a:r>
            <a:r>
              <a:rPr lang="zh-CN"/>
              <a:t>1/2</a:t>
            </a:r>
            <a:r>
              <a:rPr lang="zh-CN"/>
              <a:t> : Observations and Mocks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862150" y="4353625"/>
            <a:ext cx="3419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Anand Raichoor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Jiaxi Yu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Cheng Zhao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150" y="3549700"/>
            <a:ext cx="7428351" cy="278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183" name="Google Shape;183;p22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4">
            <a:alphaModFix/>
          </a:blip>
          <a:srcRect b="0" l="0" r="-1040" t="0"/>
          <a:stretch/>
        </p:blipFill>
        <p:spPr>
          <a:xfrm>
            <a:off x="1159200" y="925400"/>
            <a:ext cx="7610026" cy="2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3671700" y="1020375"/>
            <a:ext cx="298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A Raw Spectrum</a:t>
            </a:r>
            <a:endParaRPr b="1" sz="2400"/>
          </a:p>
        </p:txBody>
      </p:sp>
      <p:sp>
        <p:nvSpPr>
          <p:cNvPr id="186" name="Google Shape;186;p22"/>
          <p:cNvSpPr txBox="1"/>
          <p:nvPr/>
        </p:nvSpPr>
        <p:spPr>
          <a:xfrm>
            <a:off x="3843600" y="3924575"/>
            <a:ext cx="2721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Sky-Subtracted </a:t>
            </a:r>
            <a:endParaRPr b="1" sz="2400"/>
          </a:p>
        </p:txBody>
      </p:sp>
      <p:sp>
        <p:nvSpPr>
          <p:cNvPr id="187" name="Google Shape;187;p22"/>
          <p:cNvSpPr txBox="1"/>
          <p:nvPr/>
        </p:nvSpPr>
        <p:spPr>
          <a:xfrm>
            <a:off x="1017300" y="912050"/>
            <a:ext cx="7191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069925" y="947150"/>
            <a:ext cx="666600" cy="250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1069925" y="3690350"/>
            <a:ext cx="666600" cy="250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357" l="0" r="0" t="357"/>
          <a:stretch/>
        </p:blipFill>
        <p:spPr>
          <a:xfrm>
            <a:off x="1201150" y="3549700"/>
            <a:ext cx="7428350" cy="278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196" name="Google Shape;196;p23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-1040" t="0"/>
          <a:stretch/>
        </p:blipFill>
        <p:spPr>
          <a:xfrm>
            <a:off x="1159200" y="925400"/>
            <a:ext cx="7610026" cy="2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671700" y="1020375"/>
            <a:ext cx="298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A Raw Spectrum</a:t>
            </a:r>
            <a:endParaRPr b="1" sz="2400"/>
          </a:p>
        </p:txBody>
      </p:sp>
      <p:sp>
        <p:nvSpPr>
          <p:cNvPr id="199" name="Google Shape;199;p23"/>
          <p:cNvSpPr txBox="1"/>
          <p:nvPr/>
        </p:nvSpPr>
        <p:spPr>
          <a:xfrm>
            <a:off x="2624400" y="3924575"/>
            <a:ext cx="6334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Sky-Subtracted and Flux-Calibrated</a:t>
            </a:r>
            <a:endParaRPr b="1" sz="2400"/>
          </a:p>
        </p:txBody>
      </p:sp>
      <p:sp>
        <p:nvSpPr>
          <p:cNvPr id="200" name="Google Shape;200;p23"/>
          <p:cNvSpPr/>
          <p:nvPr/>
        </p:nvSpPr>
        <p:spPr>
          <a:xfrm>
            <a:off x="1069925" y="947150"/>
            <a:ext cx="666600" cy="250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1069925" y="3690350"/>
            <a:ext cx="666600" cy="2500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207" name="Google Shape;207;p24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208" name="Google Shape;208;p24"/>
          <p:cNvSpPr txBox="1"/>
          <p:nvPr/>
        </p:nvSpPr>
        <p:spPr>
          <a:xfrm>
            <a:off x="732400" y="1628825"/>
            <a:ext cx="1501800" cy="696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An Object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Spectrum</a:t>
            </a:r>
            <a:endParaRPr sz="2000"/>
          </a:p>
        </p:txBody>
      </p:sp>
      <p:sp>
        <p:nvSpPr>
          <p:cNvPr id="209" name="Google Shape;209;p24"/>
          <p:cNvSpPr/>
          <p:nvPr/>
        </p:nvSpPr>
        <p:spPr>
          <a:xfrm>
            <a:off x="1372800" y="1516263"/>
            <a:ext cx="84300" cy="843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4"/>
          <p:cNvCxnSpPr/>
          <p:nvPr/>
        </p:nvCxnSpPr>
        <p:spPr>
          <a:xfrm>
            <a:off x="6060150" y="3603875"/>
            <a:ext cx="3000" cy="13425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4"/>
          <p:cNvSpPr txBox="1"/>
          <p:nvPr/>
        </p:nvSpPr>
        <p:spPr>
          <a:xfrm>
            <a:off x="4004925" y="5009700"/>
            <a:ext cx="4181700" cy="1422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400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The object </a:t>
            </a:r>
            <a:r>
              <a:rPr b="1" lang="zh-CN" sz="2000"/>
              <a:t>spectrum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Its</a:t>
            </a:r>
            <a:r>
              <a:rPr b="1" lang="zh-CN" sz="2000">
                <a:solidFill>
                  <a:schemeClr val="dk1"/>
                </a:solidFill>
              </a:rPr>
              <a:t> redshift </a:t>
            </a:r>
            <a:r>
              <a:rPr lang="zh-CN" sz="2000">
                <a:solidFill>
                  <a:schemeClr val="dk1"/>
                </a:solidFill>
              </a:rPr>
              <a:t>(</a:t>
            </a:r>
            <a:r>
              <a:rPr b="1" lang="zh-CN" sz="2000">
                <a:solidFill>
                  <a:schemeClr val="dk1"/>
                </a:solidFill>
              </a:rPr>
              <a:t>RA,DEC </a:t>
            </a:r>
            <a:r>
              <a:rPr lang="zh-CN" sz="2000">
                <a:solidFill>
                  <a:schemeClr val="dk1"/>
                </a:solidFill>
              </a:rPr>
              <a:t>known)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Its </a:t>
            </a:r>
            <a:r>
              <a:rPr b="1" lang="zh-CN" sz="2000"/>
              <a:t>type</a:t>
            </a:r>
            <a:r>
              <a:rPr lang="zh-CN" sz="2000"/>
              <a:t>: LRG, Quasar, </a:t>
            </a:r>
            <a:r>
              <a:rPr lang="zh-CN" sz="2000" u="sng">
                <a:solidFill>
                  <a:schemeClr val="dk1"/>
                </a:solidFill>
              </a:rPr>
              <a:t>ELG</a:t>
            </a:r>
            <a:r>
              <a:rPr lang="zh-CN" sz="2000">
                <a:solidFill>
                  <a:schemeClr val="dk1"/>
                </a:solidFill>
              </a:rPr>
              <a:t>, </a:t>
            </a:r>
            <a:r>
              <a:rPr lang="zh-CN" sz="2000"/>
              <a:t>etc.</a:t>
            </a:r>
            <a:endParaRPr sz="2000"/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357" l="0" r="0" t="357"/>
          <a:stretch/>
        </p:blipFill>
        <p:spPr>
          <a:xfrm>
            <a:off x="2433150" y="801300"/>
            <a:ext cx="6547750" cy="27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4499925" y="3803425"/>
            <a:ext cx="3249600" cy="73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Templates Fitting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Redshift Measurement</a:t>
            </a:r>
            <a:endParaRPr sz="2000"/>
          </a:p>
        </p:txBody>
      </p:sp>
      <p:cxnSp>
        <p:nvCxnSpPr>
          <p:cNvPr id="214" name="Google Shape;214;p24"/>
          <p:cNvCxnSpPr>
            <a:stCxn id="211" idx="1"/>
            <a:endCxn id="215" idx="3"/>
          </p:cNvCxnSpPr>
          <p:nvPr/>
        </p:nvCxnSpPr>
        <p:spPr>
          <a:xfrm rot="10800000">
            <a:off x="3216225" y="5721150"/>
            <a:ext cx="7887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4"/>
          <p:cNvSpPr txBox="1"/>
          <p:nvPr/>
        </p:nvSpPr>
        <p:spPr>
          <a:xfrm>
            <a:off x="381000" y="5188950"/>
            <a:ext cx="2835300" cy="106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5400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millions</a:t>
            </a:r>
            <a:r>
              <a:rPr lang="zh-CN" sz="2000"/>
              <a:t> of objects for the </a:t>
            </a:r>
            <a:r>
              <a:rPr b="1" lang="zh-CN" sz="2000"/>
              <a:t>sc</a:t>
            </a:r>
            <a:r>
              <a:rPr b="1" lang="zh-CN" sz="2000"/>
              <a:t>ientific analysis</a:t>
            </a:r>
            <a:endParaRPr b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Spectrum Examples: LRG</a:t>
            </a:r>
            <a:endParaRPr b="1" sz="3000"/>
          </a:p>
        </p:txBody>
      </p:sp>
      <p:sp>
        <p:nvSpPr>
          <p:cNvPr id="221" name="Google Shape;221;p25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-232" r="-787" t="0"/>
          <a:stretch/>
        </p:blipFill>
        <p:spPr>
          <a:xfrm>
            <a:off x="46600" y="1491950"/>
            <a:ext cx="9026850" cy="44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99000" y="1628813"/>
            <a:ext cx="2354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24" name="Google Shape;224;p25"/>
          <p:cNvSpPr txBox="1"/>
          <p:nvPr/>
        </p:nvSpPr>
        <p:spPr>
          <a:xfrm>
            <a:off x="2666025" y="1157600"/>
            <a:ext cx="40692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Luminous Red Galaxy (LRG)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25" name="Google Shape;225;p25"/>
          <p:cNvSpPr txBox="1"/>
          <p:nvPr/>
        </p:nvSpPr>
        <p:spPr>
          <a:xfrm>
            <a:off x="503800" y="6159175"/>
            <a:ext cx="4356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Figure from Rongpu Zhou’s SV report in DESI collaboration.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chemeClr val="dk1"/>
                </a:solidFill>
              </a:rPr>
              <a:t>Spectrum Examples: QSO</a:t>
            </a:r>
            <a:endParaRPr b="1" sz="3000"/>
          </a:p>
        </p:txBody>
      </p:sp>
      <p:sp>
        <p:nvSpPr>
          <p:cNvPr id="231" name="Google Shape;231;p26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4528" l="0" r="6445" t="4537"/>
          <a:stretch/>
        </p:blipFill>
        <p:spPr>
          <a:xfrm>
            <a:off x="-29600" y="1491950"/>
            <a:ext cx="9144000" cy="44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199000" y="1628813"/>
            <a:ext cx="2354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34" name="Google Shape;234;p26"/>
          <p:cNvSpPr txBox="1"/>
          <p:nvPr/>
        </p:nvSpPr>
        <p:spPr>
          <a:xfrm>
            <a:off x="3843000" y="1157600"/>
            <a:ext cx="28620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Quasar (QSO)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35" name="Google Shape;235;p26"/>
          <p:cNvSpPr txBox="1"/>
          <p:nvPr/>
        </p:nvSpPr>
        <p:spPr>
          <a:xfrm>
            <a:off x="503800" y="6159175"/>
            <a:ext cx="4356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Figure fromChristophe Yeche’s SV report in DESI collaboration.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chemeClr val="dk1"/>
                </a:solidFill>
              </a:rPr>
              <a:t>Spectrum Examples: ELG</a:t>
            </a:r>
            <a:endParaRPr b="1" sz="3000"/>
          </a:p>
        </p:txBody>
      </p:sp>
      <p:sp>
        <p:nvSpPr>
          <p:cNvPr id="241" name="Google Shape;241;p27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73790" l="-653" r="7265" t="0"/>
          <a:stretch/>
        </p:blipFill>
        <p:spPr>
          <a:xfrm>
            <a:off x="122775" y="1188275"/>
            <a:ext cx="8857526" cy="18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199000" y="1628813"/>
            <a:ext cx="2354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4" name="Google Shape;244;p27"/>
          <p:cNvSpPr txBox="1"/>
          <p:nvPr/>
        </p:nvSpPr>
        <p:spPr>
          <a:xfrm>
            <a:off x="3202500" y="888475"/>
            <a:ext cx="3900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Emission Line </a:t>
            </a:r>
            <a:r>
              <a:rPr b="1" lang="zh-CN" sz="2000"/>
              <a:t>Galaxy (ELG)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5" name="Google Shape;245;p27"/>
          <p:cNvSpPr txBox="1"/>
          <p:nvPr/>
        </p:nvSpPr>
        <p:spPr>
          <a:xfrm>
            <a:off x="503800" y="6159175"/>
            <a:ext cx="4356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Figure from Anand Raichoor’s SV report in DESI collaboration.</a:t>
            </a:r>
            <a:endParaRPr sz="1100"/>
          </a:p>
        </p:txBody>
      </p:sp>
      <p:sp>
        <p:nvSpPr>
          <p:cNvPr id="246" name="Google Shape;246;p27"/>
          <p:cNvSpPr txBox="1"/>
          <p:nvPr/>
        </p:nvSpPr>
        <p:spPr>
          <a:xfrm>
            <a:off x="4860400" y="5580975"/>
            <a:ext cx="4196100" cy="737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Emission Lines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short exposure =&gt; good z quality</a:t>
            </a:r>
            <a:endParaRPr b="1" sz="2000"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23074" l="-476" r="7088" t="50715"/>
          <a:stretch/>
        </p:blipFill>
        <p:spPr>
          <a:xfrm>
            <a:off x="122775" y="3254200"/>
            <a:ext cx="8933726" cy="2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4683075" y="2325125"/>
            <a:ext cx="38082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4683075" y="4534925"/>
            <a:ext cx="38082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7"/>
          <p:cNvCxnSpPr>
            <a:stCxn id="246" idx="0"/>
            <a:endCxn id="249" idx="2"/>
          </p:cNvCxnSpPr>
          <p:nvPr/>
        </p:nvCxnSpPr>
        <p:spPr>
          <a:xfrm rot="10800000">
            <a:off x="6587050" y="4921575"/>
            <a:ext cx="371400" cy="65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7"/>
          <p:cNvCxnSpPr>
            <a:stCxn id="246" idx="0"/>
            <a:endCxn id="248" idx="2"/>
          </p:cNvCxnSpPr>
          <p:nvPr/>
        </p:nvCxnSpPr>
        <p:spPr>
          <a:xfrm rot="10800000">
            <a:off x="6587050" y="2711775"/>
            <a:ext cx="371400" cy="286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7"/>
          <p:cNvSpPr txBox="1"/>
          <p:nvPr/>
        </p:nvSpPr>
        <p:spPr>
          <a:xfrm>
            <a:off x="611825" y="897300"/>
            <a:ext cx="924000" cy="38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DESI</a:t>
            </a:r>
            <a:endParaRPr b="1" sz="2000"/>
          </a:p>
        </p:txBody>
      </p:sp>
      <p:sp>
        <p:nvSpPr>
          <p:cNvPr id="253" name="Google Shape;253;p27"/>
          <p:cNvSpPr txBox="1"/>
          <p:nvPr/>
        </p:nvSpPr>
        <p:spPr>
          <a:xfrm>
            <a:off x="611825" y="2954700"/>
            <a:ext cx="924000" cy="38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SDSS</a:t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chemeClr val="dk1"/>
                </a:solidFill>
              </a:rPr>
              <a:t>Spectrum Examples: ELG</a:t>
            </a:r>
            <a:endParaRPr b="1" sz="3000"/>
          </a:p>
        </p:txBody>
      </p:sp>
      <p:sp>
        <p:nvSpPr>
          <p:cNvPr id="259" name="Google Shape;259;p28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260" name="Google Shape;260;p28"/>
          <p:cNvSpPr txBox="1"/>
          <p:nvPr/>
        </p:nvSpPr>
        <p:spPr>
          <a:xfrm>
            <a:off x="199000" y="1628813"/>
            <a:ext cx="23544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61" name="Google Shape;261;p28"/>
          <p:cNvSpPr txBox="1"/>
          <p:nvPr/>
        </p:nvSpPr>
        <p:spPr>
          <a:xfrm>
            <a:off x="4224000" y="736075"/>
            <a:ext cx="15615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62" name="Google Shape;262;p28"/>
          <p:cNvSpPr txBox="1"/>
          <p:nvPr/>
        </p:nvSpPr>
        <p:spPr>
          <a:xfrm>
            <a:off x="503800" y="6159175"/>
            <a:ext cx="4356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Figure from Anand Raichoor’s SV report in DESI collaboration.</a:t>
            </a:r>
            <a:endParaRPr sz="1100"/>
          </a:p>
        </p:txBody>
      </p:sp>
      <p:sp>
        <p:nvSpPr>
          <p:cNvPr id="263" name="Google Shape;263;p28"/>
          <p:cNvSpPr/>
          <p:nvPr/>
        </p:nvSpPr>
        <p:spPr>
          <a:xfrm>
            <a:off x="4683075" y="2325125"/>
            <a:ext cx="38082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49747" l="-649" r="23369" t="26211"/>
          <a:stretch/>
        </p:blipFill>
        <p:spPr>
          <a:xfrm>
            <a:off x="685800" y="1321525"/>
            <a:ext cx="8192102" cy="1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1462425" y="1321525"/>
            <a:ext cx="924000" cy="1253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7025025" y="13977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710825" y="13977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611825" y="897300"/>
            <a:ext cx="924000" cy="38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DESI</a:t>
            </a:r>
            <a:endParaRPr b="1" sz="2000"/>
          </a:p>
        </p:txBody>
      </p:sp>
      <p:sp>
        <p:nvSpPr>
          <p:cNvPr id="269" name="Google Shape;269;p28"/>
          <p:cNvSpPr txBox="1"/>
          <p:nvPr/>
        </p:nvSpPr>
        <p:spPr>
          <a:xfrm>
            <a:off x="611825" y="2954700"/>
            <a:ext cx="924000" cy="386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SDSS</a:t>
            </a:r>
            <a:endParaRPr b="1" sz="2000"/>
          </a:p>
        </p:txBody>
      </p:sp>
      <p:sp>
        <p:nvSpPr>
          <p:cNvPr id="270" name="Google Shape;270;p28"/>
          <p:cNvSpPr/>
          <p:nvPr/>
        </p:nvSpPr>
        <p:spPr>
          <a:xfrm>
            <a:off x="5501025" y="13977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291225" y="13977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 txBox="1"/>
          <p:nvPr/>
        </p:nvSpPr>
        <p:spPr>
          <a:xfrm>
            <a:off x="2766100" y="5201350"/>
            <a:ext cx="3992100" cy="957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DESI: better emission lines?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Due to </a:t>
            </a:r>
            <a:r>
              <a:rPr b="1" lang="zh-CN" sz="2000"/>
              <a:t>higher resolution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obtain</a:t>
            </a:r>
            <a:r>
              <a:rPr lang="zh-CN" sz="2000"/>
              <a:t> </a:t>
            </a:r>
            <a:r>
              <a:rPr b="1" lang="zh-CN" sz="2000"/>
              <a:t>more</a:t>
            </a:r>
            <a:r>
              <a:rPr lang="zh-CN" sz="2000"/>
              <a:t> obj. with </a:t>
            </a:r>
            <a:r>
              <a:rPr b="1" lang="zh-CN" sz="2000"/>
              <a:t>reliable</a:t>
            </a:r>
            <a:r>
              <a:rPr b="1" lang="zh-CN" sz="2000"/>
              <a:t> z</a:t>
            </a:r>
            <a:endParaRPr b="1" sz="2000"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-1751" l="-826" r="23547" t="75761"/>
          <a:stretch/>
        </p:blipFill>
        <p:spPr>
          <a:xfrm>
            <a:off x="685800" y="3331388"/>
            <a:ext cx="8192102" cy="164953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>
            <a:off x="1462425" y="3455125"/>
            <a:ext cx="924000" cy="1253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7025025" y="35313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7710825" y="35313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5501025" y="35313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3291225" y="3531325"/>
            <a:ext cx="701700" cy="11577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3202500" y="888475"/>
            <a:ext cx="3900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Emission Line Galaxy (ELG)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9" title="DES+OzDES, WiggleZ, GAMA, 2dF, 6dF, u0026 SDSS - 3D Galaxy Visualization 720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Measurement of 2-point correlation function (2PCF) and power spectrum</a:t>
            </a:r>
            <a:endParaRPr b="1" sz="2400"/>
          </a:p>
        </p:txBody>
      </p:sp>
      <p:sp>
        <p:nvSpPr>
          <p:cNvPr id="290" name="Google Shape;290;p30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grpSp>
        <p:nvGrpSpPr>
          <p:cNvPr id="291" name="Google Shape;291;p30"/>
          <p:cNvGrpSpPr/>
          <p:nvPr/>
        </p:nvGrpSpPr>
        <p:grpSpPr>
          <a:xfrm>
            <a:off x="746784" y="1070688"/>
            <a:ext cx="3240373" cy="5644338"/>
            <a:chOff x="765050" y="917125"/>
            <a:chExt cx="3328580" cy="5751898"/>
          </a:xfrm>
        </p:grpSpPr>
        <p:pic>
          <p:nvPicPr>
            <p:cNvPr id="292" name="Google Shape;29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5050" y="917125"/>
              <a:ext cx="3328580" cy="5751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0"/>
            <p:cNvSpPr txBox="1"/>
            <p:nvPr/>
          </p:nvSpPr>
          <p:spPr>
            <a:xfrm>
              <a:off x="765050" y="1088925"/>
              <a:ext cx="1280100" cy="52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/>
                <a:t># of pairs</a:t>
              </a:r>
              <a:endParaRPr sz="2000"/>
            </a:p>
          </p:txBody>
        </p:sp>
      </p:grp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975" y="3255300"/>
            <a:ext cx="3483225" cy="3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/>
          <p:nvPr/>
        </p:nvSpPr>
        <p:spPr>
          <a:xfrm>
            <a:off x="4572000" y="1427300"/>
            <a:ext cx="4147800" cy="1536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475" y="1671575"/>
            <a:ext cx="3752850" cy="104775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4341575" y="1052275"/>
            <a:ext cx="1330500" cy="5122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Legendre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polynomials</a:t>
            </a:r>
            <a:endParaRPr sz="1600"/>
          </a:p>
        </p:txBody>
      </p:sp>
      <p:sp>
        <p:nvSpPr>
          <p:cNvPr id="302" name="Google Shape;302;p31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2-D 2PCF and multipoles</a:t>
            </a:r>
            <a:endParaRPr b="1" sz="2400"/>
          </a:p>
        </p:txBody>
      </p:sp>
      <p:sp>
        <p:nvSpPr>
          <p:cNvPr id="303" name="Google Shape;303;p3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48" y="2175950"/>
            <a:ext cx="3389225" cy="36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37" y="2014913"/>
            <a:ext cx="1173425" cy="1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037" y="4211338"/>
            <a:ext cx="1173425" cy="11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001" y="1467625"/>
            <a:ext cx="3024000" cy="2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0000" y="3664050"/>
            <a:ext cx="3024000" cy="226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1"/>
          <p:cNvCxnSpPr/>
          <p:nvPr/>
        </p:nvCxnSpPr>
        <p:spPr>
          <a:xfrm rot="10800000">
            <a:off x="543750" y="1878875"/>
            <a:ext cx="0" cy="3438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600001">
            <a:off x="344494" y="5577774"/>
            <a:ext cx="667125" cy="8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0" y="1448675"/>
            <a:ext cx="145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FF0000"/>
                </a:solidFill>
              </a:rPr>
              <a:t>line of sight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312" name="Google Shape;312;p31"/>
          <p:cNvSpPr/>
          <p:nvPr/>
        </p:nvSpPr>
        <p:spPr>
          <a:xfrm rot="-1721351">
            <a:off x="3579181" y="2610422"/>
            <a:ext cx="749285" cy="2913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 rot="1715199">
            <a:off x="3579207" y="4440424"/>
            <a:ext cx="749236" cy="2914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5620625" y="2455975"/>
            <a:ext cx="4995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5620625" y="4652400"/>
            <a:ext cx="4995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 txBox="1"/>
          <p:nvPr/>
        </p:nvSpPr>
        <p:spPr>
          <a:xfrm>
            <a:off x="7438850" y="1701625"/>
            <a:ext cx="145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FF"/>
                </a:solidFill>
              </a:rPr>
              <a:t>monopole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7438850" y="3888650"/>
            <a:ext cx="14523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FF"/>
                </a:solidFill>
              </a:rPr>
              <a:t>quadrupole</a:t>
            </a:r>
            <a:endParaRPr b="1" sz="1600">
              <a:solidFill>
                <a:srgbClr val="0000FF"/>
              </a:solidFill>
            </a:endParaRPr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9308" y="3348038"/>
            <a:ext cx="51435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9308" y="5490125"/>
            <a:ext cx="51435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1512200" y="576272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Alam+ 2017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73675" y="496500"/>
            <a:ext cx="82317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Main science goals</a:t>
            </a:r>
            <a:r>
              <a:rPr lang="zh-CN" sz="1800"/>
              <a:t>: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Main probes: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Universe geometry with BAO (redshift-distance relation)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Growth of structures and Test of General Relativity with RSD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Other probes: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Neutrino masses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cross-correlation with CMB/lensing surveys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And lots of data for other science!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" name="Google Shape;62;p14"/>
          <p:cNvSpPr txBox="1"/>
          <p:nvPr/>
        </p:nvSpPr>
        <p:spPr>
          <a:xfrm>
            <a:off x="299100" y="498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Massive spectroscopic surveys</a:t>
            </a:r>
            <a:endParaRPr b="1" sz="30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5" y="3003125"/>
            <a:ext cx="8095550" cy="3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5798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Anand Raichoor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Cosmic variance</a:t>
            </a:r>
            <a:endParaRPr b="1" sz="2400"/>
          </a:p>
        </p:txBody>
      </p:sp>
      <p:sp>
        <p:nvSpPr>
          <p:cNvPr id="326" name="Google Shape;326;p32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313"/>
            <a:ext cx="9144000" cy="560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Fast (approximate) mock generation</a:t>
            </a:r>
            <a:endParaRPr b="1" sz="2400"/>
          </a:p>
        </p:txBody>
      </p:sp>
      <p:sp>
        <p:nvSpPr>
          <p:cNvPr id="333" name="Google Shape;333;p33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00" y="1102788"/>
            <a:ext cx="5007650" cy="54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825" y="1509800"/>
            <a:ext cx="3710175" cy="4639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2066963" y="6586200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Neyrinck 2013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6562750" y="602657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Chuang+</a:t>
            </a:r>
            <a:r>
              <a:rPr lang="zh-CN">
                <a:solidFill>
                  <a:srgbClr val="999999"/>
                </a:solidFill>
              </a:rPr>
              <a:t> 2015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Density map of fast mocks</a:t>
            </a:r>
            <a:endParaRPr b="1" sz="2400"/>
          </a:p>
        </p:txBody>
      </p:sp>
      <p:sp>
        <p:nvSpPr>
          <p:cNvPr id="343" name="Google Shape;343;p34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13" y="981800"/>
            <a:ext cx="6218268" cy="575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/>
          <p:nvPr/>
        </p:nvSpPr>
        <p:spPr>
          <a:xfrm>
            <a:off x="0" y="0"/>
            <a:ext cx="9144000" cy="350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Survey geometry mapping</a:t>
            </a:r>
            <a:endParaRPr b="1" sz="2400"/>
          </a:p>
        </p:txBody>
      </p:sp>
      <p:sp>
        <p:nvSpPr>
          <p:cNvPr id="351" name="Google Shape;351;p35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0" y="697000"/>
            <a:ext cx="5832570" cy="27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364075" y="665100"/>
            <a:ext cx="2345875" cy="28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953" y="3501004"/>
            <a:ext cx="7784051" cy="335697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/>
        </p:nvSpPr>
        <p:spPr>
          <a:xfrm>
            <a:off x="0" y="3079500"/>
            <a:ext cx="684300" cy="421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Data</a:t>
            </a:r>
            <a:endParaRPr b="1" sz="1600"/>
          </a:p>
        </p:txBody>
      </p:sp>
      <p:sp>
        <p:nvSpPr>
          <p:cNvPr id="356" name="Google Shape;356;p35"/>
          <p:cNvSpPr txBox="1"/>
          <p:nvPr/>
        </p:nvSpPr>
        <p:spPr>
          <a:xfrm>
            <a:off x="0" y="6436500"/>
            <a:ext cx="1855200" cy="421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/>
              <a:t>Mock catalogues</a:t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Tracer distribution comparison</a:t>
            </a:r>
            <a:endParaRPr b="1" sz="2400"/>
          </a:p>
        </p:txBody>
      </p:sp>
      <p:sp>
        <p:nvSpPr>
          <p:cNvPr id="362" name="Google Shape;362;p36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13" y="801300"/>
            <a:ext cx="6004875" cy="6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Clustering measurements and covariance matrices</a:t>
            </a:r>
            <a:endParaRPr b="1" sz="2400"/>
          </a:p>
        </p:txBody>
      </p:sp>
      <p:sp>
        <p:nvSpPr>
          <p:cNvPr id="369" name="Google Shape;369;p37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370" name="Google Shape;370;p37"/>
          <p:cNvPicPr preferRelativeResize="0"/>
          <p:nvPr/>
        </p:nvPicPr>
        <p:blipFill rotWithShape="1">
          <a:blip r:embed="rId3">
            <a:alphaModFix/>
          </a:blip>
          <a:srcRect b="0" l="0" r="32687" t="0"/>
          <a:stretch/>
        </p:blipFill>
        <p:spPr>
          <a:xfrm>
            <a:off x="424125" y="1350750"/>
            <a:ext cx="5272424" cy="550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200" y="866900"/>
            <a:ext cx="2160000" cy="276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200" y="3830106"/>
            <a:ext cx="2230000" cy="2849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 txBox="1"/>
          <p:nvPr/>
        </p:nvSpPr>
        <p:spPr>
          <a:xfrm>
            <a:off x="1124250" y="1005450"/>
            <a:ext cx="1855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FF"/>
                </a:solidFill>
              </a:rPr>
              <a:t>2PCF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3731275" y="1005450"/>
            <a:ext cx="1855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FF"/>
                </a:solidFill>
              </a:rPr>
              <a:t>power spectra</a:t>
            </a:r>
            <a:endParaRPr b="1" sz="1600">
              <a:solidFill>
                <a:srgbClr val="0000FF"/>
              </a:solidFill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787238" y="1424950"/>
            <a:ext cx="290400" cy="49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3412768" y="1502400"/>
            <a:ext cx="290400" cy="490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1012100" y="6362251"/>
            <a:ext cx="4574700" cy="20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1173575" y="2673375"/>
            <a:ext cx="681600" cy="29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379" name="Google Shape;37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358" y="2729150"/>
            <a:ext cx="51435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 txBox="1"/>
          <p:nvPr/>
        </p:nvSpPr>
        <p:spPr>
          <a:xfrm>
            <a:off x="1173575" y="4324800"/>
            <a:ext cx="681600" cy="29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81" name="Google Shape;381;p37"/>
          <p:cNvSpPr txBox="1"/>
          <p:nvPr/>
        </p:nvSpPr>
        <p:spPr>
          <a:xfrm>
            <a:off x="1167725" y="5976225"/>
            <a:ext cx="681600" cy="29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125" y="4390650"/>
            <a:ext cx="514800" cy="1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1125" y="6049825"/>
            <a:ext cx="514800" cy="1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ctrTitle"/>
          </p:nvPr>
        </p:nvSpPr>
        <p:spPr>
          <a:xfrm>
            <a:off x="311708" y="6879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Cosmology with large-scale structures</a:t>
            </a:r>
            <a:endParaRPr/>
          </a:p>
        </p:txBody>
      </p:sp>
      <p:sp>
        <p:nvSpPr>
          <p:cNvPr id="389" name="Google Shape;389;p38"/>
          <p:cNvSpPr txBox="1"/>
          <p:nvPr>
            <p:ph idx="1" type="subTitle"/>
          </p:nvPr>
        </p:nvSpPr>
        <p:spPr>
          <a:xfrm>
            <a:off x="311700" y="3474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Part 2/2 : </a:t>
            </a:r>
            <a:r>
              <a:rPr lang="zh-CN"/>
              <a:t>Theories and Analysis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2862150" y="4353625"/>
            <a:ext cx="3419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Jonathan Blazek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Amélie Tamone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Andrei Variu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Cheng Zhao</a:t>
            </a:r>
            <a:endParaRPr sz="1800"/>
          </a:p>
        </p:txBody>
      </p:sp>
      <p:sp>
        <p:nvSpPr>
          <p:cNvPr id="391" name="Google Shape;391;p38"/>
          <p:cNvSpPr txBox="1"/>
          <p:nvPr/>
        </p:nvSpPr>
        <p:spPr>
          <a:xfrm>
            <a:off x="2122200" y="459950"/>
            <a:ext cx="48996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FF0000"/>
                </a:solidFill>
              </a:rPr>
              <a:t>Next week:</a:t>
            </a:r>
            <a:endParaRPr b="1" sz="6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>
            <p:ph type="ctrTitle"/>
          </p:nvPr>
        </p:nvSpPr>
        <p:spPr>
          <a:xfrm>
            <a:off x="311708" y="6879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Cosmology with large-scale structures</a:t>
            </a:r>
            <a:endParaRPr/>
          </a:p>
        </p:txBody>
      </p:sp>
      <p:sp>
        <p:nvSpPr>
          <p:cNvPr id="397" name="Google Shape;397;p39"/>
          <p:cNvSpPr txBox="1"/>
          <p:nvPr>
            <p:ph idx="1" type="subTitle"/>
          </p:nvPr>
        </p:nvSpPr>
        <p:spPr>
          <a:xfrm>
            <a:off x="311700" y="3474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Part 2/2 : Theories and Analysis</a:t>
            </a:r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2862150" y="4353625"/>
            <a:ext cx="3419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Jonathan Blazek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Amélie Tamone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Andrei Variu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Cheng Zhao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ctrTitle"/>
          </p:nvPr>
        </p:nvSpPr>
        <p:spPr>
          <a:xfrm>
            <a:off x="311708" y="6879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Cosmological fields and N-point functions</a:t>
            </a:r>
            <a:endParaRPr/>
          </a:p>
        </p:txBody>
      </p:sp>
      <p:sp>
        <p:nvSpPr>
          <p:cNvPr id="404" name="Google Shape;404;p40"/>
          <p:cNvSpPr txBox="1"/>
          <p:nvPr>
            <p:ph idx="1" type="subTitle"/>
          </p:nvPr>
        </p:nvSpPr>
        <p:spPr>
          <a:xfrm>
            <a:off x="311700" y="3474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See jupyter notebook</a:t>
            </a:r>
            <a:endParaRPr/>
          </a:p>
        </p:txBody>
      </p:sp>
      <p:sp>
        <p:nvSpPr>
          <p:cNvPr id="405" name="Google Shape;405;p40"/>
          <p:cNvSpPr txBox="1"/>
          <p:nvPr/>
        </p:nvSpPr>
        <p:spPr>
          <a:xfrm>
            <a:off x="2862150" y="4353625"/>
            <a:ext cx="3419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Jonathan Blazek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Large Scale Surveys Standard Analysis</a:t>
            </a:r>
            <a:endParaRPr b="1" sz="2400"/>
          </a:p>
        </p:txBody>
      </p:sp>
      <p:sp>
        <p:nvSpPr>
          <p:cNvPr id="412" name="Google Shape;412;p4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839201" cy="524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99900" y="-222875"/>
            <a:ext cx="8192100" cy="51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Spectroscopic redshifts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dark matter density field probed with </a:t>
            </a:r>
            <a:r>
              <a:rPr lang="zh-CN"/>
              <a:t>tracers (GAL or QSO)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clustering analysis of GAL/QSO → need the 3D position; (R.A, Dec.) known, need zspec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gather 1e6-1e7 zspec, using massive multiplexing (1000-5000 fibres)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dk1"/>
                </a:solidFill>
              </a:rPr>
              <a:t>Optmised tracer for each redshift interval</a:t>
            </a:r>
            <a:endParaRPr sz="1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overall constraint: shortest spectroscopic exposure time, to get the more zspec possible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z&lt;0.8 : bright, red galaxies (BGS, LRG) → zspec from absorption features in continuum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z~1 : star-forming galaxies (ELG) → zspec from emission line, mainly [OII] doublet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1&lt;z&lt;2 : quasars (QSO) → zspec from broad emission lines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2&lt;z : Ly-a QSO → using the Ly-a forest (IGM absorption)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99100" y="498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3000">
                <a:solidFill>
                  <a:schemeClr val="dk1"/>
                </a:solidFill>
              </a:rPr>
              <a:t>Massive spectroscopic surveys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40786" y="3678263"/>
            <a:ext cx="2866501" cy="34632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5798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Anand Raichoor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BAO-only Analysis</a:t>
            </a:r>
            <a:endParaRPr b="1" sz="2400"/>
          </a:p>
        </p:txBody>
      </p:sp>
      <p:sp>
        <p:nvSpPr>
          <p:cNvPr id="420" name="Google Shape;420;p42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0" y="884075"/>
            <a:ext cx="8753703" cy="575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27" name="Google Shape;427;p43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Baryon Acoustic Oscillations</a:t>
            </a:r>
            <a:endParaRPr b="1" sz="2400"/>
          </a:p>
        </p:txBody>
      </p:sp>
      <p:sp>
        <p:nvSpPr>
          <p:cNvPr id="428" name="Google Shape;428;p43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29" name="Google Shape;4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425"/>
            <a:ext cx="8839200" cy="442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400">
                <a:solidFill>
                  <a:schemeClr val="dk1"/>
                </a:solidFill>
              </a:rPr>
              <a:t>Baryon Acoustic Oscillations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36" name="Google Shape;436;p44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591096" cy="57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43" name="Google Shape;443;p45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BAO as a standard ruler</a:t>
            </a:r>
            <a:endParaRPr b="1" sz="2400"/>
          </a:p>
        </p:txBody>
      </p:sp>
      <p:sp>
        <p:nvSpPr>
          <p:cNvPr id="444" name="Google Shape;444;p45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839198" cy="534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51" name="Google Shape;451;p46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Modeling BAO-only</a:t>
            </a:r>
            <a:endParaRPr b="1" sz="2400"/>
          </a:p>
        </p:txBody>
      </p:sp>
      <p:sp>
        <p:nvSpPr>
          <p:cNvPr id="452" name="Google Shape;452;p46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839200" cy="486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7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BAO : LCDM test</a:t>
            </a:r>
            <a:endParaRPr b="1" sz="2400"/>
          </a:p>
        </p:txBody>
      </p:sp>
      <p:sp>
        <p:nvSpPr>
          <p:cNvPr id="460" name="Google Shape;460;p47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069750"/>
            <a:ext cx="632460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Full-shape Analysis</a:t>
            </a:r>
            <a:endParaRPr b="1" sz="2400"/>
          </a:p>
        </p:txBody>
      </p:sp>
      <p:sp>
        <p:nvSpPr>
          <p:cNvPr id="468" name="Google Shape;468;p48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69" name="Google Shape;4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839201" cy="493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Redshift Space Distortions</a:t>
            </a:r>
            <a:endParaRPr b="1" sz="2400"/>
          </a:p>
        </p:txBody>
      </p:sp>
      <p:sp>
        <p:nvSpPr>
          <p:cNvPr id="476" name="Google Shape;476;p49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700"/>
            <a:ext cx="8839201" cy="535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Growth Rate of Structures</a:t>
            </a:r>
            <a:endParaRPr b="1" sz="2400"/>
          </a:p>
        </p:txBody>
      </p:sp>
      <p:sp>
        <p:nvSpPr>
          <p:cNvPr id="484" name="Google Shape;484;p50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85" name="Google Shape;4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38" y="1394650"/>
            <a:ext cx="73628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Amélie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RSD : General Relativity test</a:t>
            </a:r>
            <a:endParaRPr b="1" sz="2400"/>
          </a:p>
        </p:txBody>
      </p:sp>
      <p:sp>
        <p:nvSpPr>
          <p:cNvPr id="492" name="Google Shape;492;p5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Amélie</a:t>
            </a:r>
            <a:endParaRPr b="1"/>
          </a:p>
        </p:txBody>
      </p:sp>
      <p:pic>
        <p:nvPicPr>
          <p:cNvPr id="493" name="Google Shape;4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00" y="1143000"/>
            <a:ext cx="63436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99100" y="4249825"/>
            <a:ext cx="49452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Other surveys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PFS (2020-?):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Subaru telescope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4M spectra over 1.4k deg2 within 0.8&lt;z&lt;2.4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i="1" lang="zh-CN">
                <a:solidFill>
                  <a:srgbClr val="FF9900"/>
                </a:solidFill>
              </a:rPr>
              <a:t>Euclid</a:t>
            </a:r>
            <a:r>
              <a:rPr lang="zh-CN">
                <a:solidFill>
                  <a:srgbClr val="FF9900"/>
                </a:solidFill>
              </a:rPr>
              <a:t> (2021-2026):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○"/>
            </a:pPr>
            <a:r>
              <a:rPr lang="zh-CN">
                <a:solidFill>
                  <a:srgbClr val="FF9900"/>
                </a:solidFill>
              </a:rPr>
              <a:t>space mission, over 15k deg2</a:t>
            </a:r>
            <a:endParaRPr>
              <a:solidFill>
                <a:srgbClr val="FF9900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100"/>
              <a:buChar char="○"/>
            </a:pPr>
            <a:r>
              <a:rPr lang="zh-CN">
                <a:solidFill>
                  <a:srgbClr val="FF9900"/>
                </a:solidFill>
              </a:rPr>
              <a:t>50M spectra within 0.8&lt;z&lt;1.8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250" y="4196100"/>
            <a:ext cx="5184626" cy="26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86775" y="966075"/>
            <a:ext cx="81921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LASTRO surveys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zh-CN">
                <a:solidFill>
                  <a:srgbClr val="0000FF"/>
                </a:solidFill>
              </a:rPr>
              <a:t>SDSS BOSS/eBOSS (2008-2019):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○"/>
            </a:pPr>
            <a:r>
              <a:rPr lang="zh-CN">
                <a:solidFill>
                  <a:srgbClr val="0000FF"/>
                </a:solidFill>
              </a:rPr>
              <a:t>2.5m SDSS telescope in New Mexico, USA, 7 deg2 field-of-view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○"/>
            </a:pPr>
            <a:r>
              <a:rPr lang="zh-CN">
                <a:solidFill>
                  <a:srgbClr val="0000FF"/>
                </a:solidFill>
              </a:rPr>
              <a:t>1000 fibres (manually placed in plates, 30min), resolution ~ 2000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○"/>
            </a:pPr>
            <a:r>
              <a:rPr lang="zh-CN">
                <a:solidFill>
                  <a:srgbClr val="0000FF"/>
                </a:solidFill>
              </a:rPr>
              <a:t>BOSS (2008-2014): 1.5M spectra over 10k deg2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○"/>
            </a:pPr>
            <a:r>
              <a:rPr lang="zh-CN">
                <a:solidFill>
                  <a:srgbClr val="0000FF"/>
                </a:solidFill>
              </a:rPr>
              <a:t>eBOSS (2014-2019): 1M spectra over 7.5 deg2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zh-CN">
                <a:solidFill>
                  <a:srgbClr val="38761D"/>
                </a:solidFill>
              </a:rPr>
              <a:t>DESI (2020-2025):</a:t>
            </a:r>
            <a:endParaRPr>
              <a:solidFill>
                <a:srgbClr val="3876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○"/>
            </a:pPr>
            <a:r>
              <a:rPr lang="zh-CN">
                <a:solidFill>
                  <a:srgbClr val="38761D"/>
                </a:solidFill>
              </a:rPr>
              <a:t>4m Mayall telescope in Arizona, USA, 8 deg2 field-of-view</a:t>
            </a:r>
            <a:endParaRPr>
              <a:solidFill>
                <a:srgbClr val="3876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○"/>
            </a:pPr>
            <a:r>
              <a:rPr lang="zh-CN">
                <a:solidFill>
                  <a:srgbClr val="38761D"/>
                </a:solidFill>
              </a:rPr>
              <a:t>5000 fibres (robotic positioners, 2min), resolution ~ 2000-5500</a:t>
            </a:r>
            <a:endParaRPr>
              <a:solidFill>
                <a:srgbClr val="38761D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Char char="○"/>
            </a:pPr>
            <a:r>
              <a:rPr lang="zh-CN">
                <a:solidFill>
                  <a:srgbClr val="38761D"/>
                </a:solidFill>
              </a:rPr>
              <a:t>35M spectra over 14k deg2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4MOST/Cosmology (2022-2027):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4m VISTA telescope in Chile, 4.2 deg2 field-of-view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2400 fibres (tilting spine positioners), resolution ~ 6500,2000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8M spectra over 7.5k deg2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99100" y="498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</a:rPr>
              <a:t>Massive spectroscopic surveys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875" y="966075"/>
            <a:ext cx="2473925" cy="13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360" y="2664375"/>
            <a:ext cx="152451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5798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Anand Raichoor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FFFFFF"/>
                </a:solidFill>
              </a:rPr>
              <a:t>Voids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FFFF"/>
                </a:solidFill>
              </a:rPr>
              <a:t>Andrei Variu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725" y="436925"/>
            <a:ext cx="6018535" cy="59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251" y="1715975"/>
            <a:ext cx="5787353" cy="31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3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Delaunay Triangulation (DT) Voids/Spheres</a:t>
            </a:r>
            <a:endParaRPr b="1" sz="2400"/>
          </a:p>
        </p:txBody>
      </p:sp>
      <p:sp>
        <p:nvSpPr>
          <p:cNvPr id="507" name="Google Shape;507;p53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Andrei Variu</a:t>
            </a:r>
            <a:endParaRPr b="1"/>
          </a:p>
        </p:txBody>
      </p:sp>
      <p:sp>
        <p:nvSpPr>
          <p:cNvPr id="508" name="Google Shape;508;p53"/>
          <p:cNvSpPr txBox="1"/>
          <p:nvPr/>
        </p:nvSpPr>
        <p:spPr>
          <a:xfrm>
            <a:off x="4091350" y="4116975"/>
            <a:ext cx="1574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Zhao et.al. 2016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MNRAS.459.2670Z</a:t>
            </a:r>
            <a:endParaRPr sz="1200"/>
          </a:p>
        </p:txBody>
      </p:sp>
      <p:sp>
        <p:nvSpPr>
          <p:cNvPr id="509" name="Google Shape;509;p53"/>
          <p:cNvSpPr txBox="1"/>
          <p:nvPr/>
        </p:nvSpPr>
        <p:spPr>
          <a:xfrm>
            <a:off x="393375" y="2138800"/>
            <a:ext cx="20946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Delaunay trIangulation Void findEr (DIVE)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Circumscribing spheres of tetrahedrons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Overlapping spheres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Andrei Variu</a:t>
            </a:r>
            <a:endParaRPr b="1"/>
          </a:p>
        </p:txBody>
      </p:sp>
      <p:sp>
        <p:nvSpPr>
          <p:cNvPr id="515" name="Google Shape;515;p54"/>
          <p:cNvSpPr txBox="1"/>
          <p:nvPr/>
        </p:nvSpPr>
        <p:spPr>
          <a:xfrm>
            <a:off x="393375" y="2138800"/>
            <a:ext cx="29478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Small DT spheres - matter tracers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Large DT voids - tracers of underdense regions</a:t>
            </a:r>
            <a:endParaRPr/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00" y="1248250"/>
            <a:ext cx="5104799" cy="39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4"/>
          <p:cNvSpPr txBox="1"/>
          <p:nvPr/>
        </p:nvSpPr>
        <p:spPr>
          <a:xfrm>
            <a:off x="4454125" y="1550950"/>
            <a:ext cx="1716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Zhao et.al. 2016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MNRAS.459.2670Z</a:t>
            </a:r>
            <a:endParaRPr sz="1200"/>
          </a:p>
        </p:txBody>
      </p:sp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225" y="3653675"/>
            <a:ext cx="1633200" cy="1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Delaunay Triangulation (DT) Voids/Spheres</a:t>
            </a:r>
            <a:endParaRPr b="1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Clustering of</a:t>
            </a:r>
            <a:r>
              <a:rPr b="1" lang="zh-CN" sz="2400"/>
              <a:t> DT Voids</a:t>
            </a:r>
            <a:endParaRPr b="1" sz="2400"/>
          </a:p>
        </p:txBody>
      </p:sp>
      <p:sp>
        <p:nvSpPr>
          <p:cNvPr id="525" name="Google Shape;525;p55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Andrei Variu</a:t>
            </a:r>
            <a:endParaRPr b="1"/>
          </a:p>
        </p:txBody>
      </p:sp>
      <p:pic>
        <p:nvPicPr>
          <p:cNvPr id="526" name="Google Shape;5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67878"/>
            <a:ext cx="4855100" cy="33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5"/>
          <p:cNvSpPr txBox="1"/>
          <p:nvPr/>
        </p:nvSpPr>
        <p:spPr>
          <a:xfrm>
            <a:off x="1496149" y="1167050"/>
            <a:ext cx="17166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Kitaura et.al. 2016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PhysRevLett.116.171301</a:t>
            </a:r>
            <a:endParaRPr sz="1000"/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225" y="3429000"/>
            <a:ext cx="507877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5"/>
          <p:cNvSpPr txBox="1"/>
          <p:nvPr/>
        </p:nvSpPr>
        <p:spPr>
          <a:xfrm>
            <a:off x="4785275" y="5682475"/>
            <a:ext cx="1716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Kitaura et.al. 2016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PhysRevLett.116.171301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13" y="973700"/>
            <a:ext cx="5111771" cy="49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6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Andrei Variu</a:t>
            </a:r>
            <a:endParaRPr b="1"/>
          </a:p>
        </p:txBody>
      </p:sp>
      <p:sp>
        <p:nvSpPr>
          <p:cNvPr id="536" name="Google Shape;536;p56"/>
          <p:cNvSpPr txBox="1"/>
          <p:nvPr/>
        </p:nvSpPr>
        <p:spPr>
          <a:xfrm>
            <a:off x="3925060" y="1170902"/>
            <a:ext cx="20853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Zhao et.al. 2019   10.1093/mnras/stz3339</a:t>
            </a:r>
            <a:endParaRPr sz="1100"/>
          </a:p>
        </p:txBody>
      </p:sp>
      <p:sp>
        <p:nvSpPr>
          <p:cNvPr id="537" name="Google Shape;537;p56"/>
          <p:cNvSpPr txBox="1"/>
          <p:nvPr/>
        </p:nvSpPr>
        <p:spPr>
          <a:xfrm>
            <a:off x="1349700" y="6082450"/>
            <a:ext cx="6444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the improvements are e</a:t>
            </a:r>
            <a:r>
              <a:rPr lang="zh-CN"/>
              <a:t>quivalent to a 20% larger sample of galaxies</a:t>
            </a:r>
            <a:endParaRPr/>
          </a:p>
        </p:txBody>
      </p:sp>
      <p:sp>
        <p:nvSpPr>
          <p:cNvPr id="538" name="Google Shape;538;p56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Clustering of DT Voids</a:t>
            </a:r>
            <a:endParaRPr b="1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"/>
          <p:cNvSpPr txBox="1"/>
          <p:nvPr>
            <p:ph type="ctrTitle"/>
          </p:nvPr>
        </p:nvSpPr>
        <p:spPr>
          <a:xfrm>
            <a:off x="311708" y="6879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Beyond Gaussian Fields 3</a:t>
            </a:r>
            <a:r>
              <a:rPr lang="zh-CN"/>
              <a:t>-point functions</a:t>
            </a:r>
            <a:endParaRPr/>
          </a:p>
        </p:txBody>
      </p:sp>
      <p:sp>
        <p:nvSpPr>
          <p:cNvPr id="544" name="Google Shape;544;p57"/>
          <p:cNvSpPr txBox="1"/>
          <p:nvPr>
            <p:ph idx="1" type="subTitle"/>
          </p:nvPr>
        </p:nvSpPr>
        <p:spPr>
          <a:xfrm>
            <a:off x="311700" y="34740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See jupyter notebook</a:t>
            </a:r>
            <a:endParaRPr/>
          </a:p>
        </p:txBody>
      </p:sp>
      <p:sp>
        <p:nvSpPr>
          <p:cNvPr id="545" name="Google Shape;545;p57"/>
          <p:cNvSpPr txBox="1"/>
          <p:nvPr/>
        </p:nvSpPr>
        <p:spPr>
          <a:xfrm>
            <a:off x="2862150" y="4353625"/>
            <a:ext cx="3419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Jonathan Blazek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2-point statistics are not statistically complete...</a:t>
            </a:r>
            <a:endParaRPr b="1" sz="2400"/>
          </a:p>
        </p:txBody>
      </p:sp>
      <p:sp>
        <p:nvSpPr>
          <p:cNvPr id="551" name="Google Shape;551;p58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552" name="Google Shape;5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125"/>
            <a:ext cx="8839198" cy="438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Primordial non–Gaussianity tests with the morphalogy/topology of LSS</a:t>
            </a:r>
            <a:endParaRPr b="1" sz="2400"/>
          </a:p>
        </p:txBody>
      </p:sp>
      <p:sp>
        <p:nvSpPr>
          <p:cNvPr id="558" name="Google Shape;558;p59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sp>
        <p:nvSpPr>
          <p:cNvPr id="559" name="Google Shape;559;p59"/>
          <p:cNvSpPr txBox="1"/>
          <p:nvPr/>
        </p:nvSpPr>
        <p:spPr>
          <a:xfrm>
            <a:off x="160675" y="194912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Hikage</a:t>
            </a:r>
            <a:r>
              <a:rPr lang="zh-CN">
                <a:solidFill>
                  <a:srgbClr val="999999"/>
                </a:solidFill>
              </a:rPr>
              <a:t> 2008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560" name="Google Shape;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900" y="1104403"/>
            <a:ext cx="6532074" cy="2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67352"/>
            <a:ext cx="4329260" cy="303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050" y="3738475"/>
            <a:ext cx="4254149" cy="292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0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Gavity tests with voids</a:t>
            </a:r>
            <a:endParaRPr b="1" sz="2400"/>
          </a:p>
        </p:txBody>
      </p:sp>
      <p:sp>
        <p:nvSpPr>
          <p:cNvPr id="568" name="Google Shape;568;p60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sp>
        <p:nvSpPr>
          <p:cNvPr id="569" name="Google Shape;569;p60"/>
          <p:cNvSpPr txBox="1"/>
          <p:nvPr/>
        </p:nvSpPr>
        <p:spPr>
          <a:xfrm>
            <a:off x="2881875" y="651252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Cautun</a:t>
            </a:r>
            <a:r>
              <a:rPr lang="zh-CN">
                <a:solidFill>
                  <a:srgbClr val="999999"/>
                </a:solidFill>
              </a:rPr>
              <a:t> 2018</a:t>
            </a:r>
            <a:endParaRPr>
              <a:solidFill>
                <a:srgbClr val="999999"/>
              </a:solidFill>
            </a:endParaRPr>
          </a:p>
        </p:txBody>
      </p:sp>
      <p:grpSp>
        <p:nvGrpSpPr>
          <p:cNvPr id="570" name="Google Shape;570;p60"/>
          <p:cNvGrpSpPr/>
          <p:nvPr/>
        </p:nvGrpSpPr>
        <p:grpSpPr>
          <a:xfrm>
            <a:off x="4334163" y="661145"/>
            <a:ext cx="4560026" cy="3260630"/>
            <a:chOff x="539388" y="795195"/>
            <a:chExt cx="4560026" cy="3260630"/>
          </a:xfrm>
        </p:grpSpPr>
        <p:pic>
          <p:nvPicPr>
            <p:cNvPr id="571" name="Google Shape;57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600" y="864807"/>
              <a:ext cx="4419599" cy="3191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388" y="795195"/>
              <a:ext cx="4560026" cy="308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3" name="Google Shape;5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800" y="4061250"/>
            <a:ext cx="4102400" cy="27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026" y="3496950"/>
            <a:ext cx="4102399" cy="301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00" y="956413"/>
            <a:ext cx="2390750" cy="23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Integrated Sachs–Wolfe (ISW) imprints of cosmic superstructures</a:t>
            </a:r>
            <a:endParaRPr b="1" sz="2400"/>
          </a:p>
        </p:txBody>
      </p:sp>
      <p:sp>
        <p:nvSpPr>
          <p:cNvPr id="581" name="Google Shape;581;p61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pic>
        <p:nvPicPr>
          <p:cNvPr id="582" name="Google Shape;5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85" y="1044450"/>
            <a:ext cx="5918023" cy="2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513" y="3125600"/>
            <a:ext cx="4191224" cy="366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19" y="3368750"/>
            <a:ext cx="3339201" cy="3053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1"/>
          <p:cNvSpPr txBox="1"/>
          <p:nvPr/>
        </p:nvSpPr>
        <p:spPr>
          <a:xfrm>
            <a:off x="3191225" y="629307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Kovacs 2017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160675" y="1949125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Nadathur 2016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99100" y="498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</a:rPr>
              <a:t>Massive spectroscopic surveys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89" name="Google Shape;89;p17"/>
          <p:cNvSpPr txBox="1"/>
          <p:nvPr/>
        </p:nvSpPr>
        <p:spPr>
          <a:xfrm>
            <a:off x="186775" y="204075"/>
            <a:ext cx="86514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Steps down to spectroscopic observations (eBOSS/ELG)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zh-CN"/>
              <a:t>Requirements: 240/deg2 targets,  ~70% with 0.7&lt;zspec_reliable&lt;1.1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zh-CN"/>
              <a:t>Select targets from imaging: use of DECaLS </a:t>
            </a:r>
            <a:r>
              <a:rPr i="1" lang="zh-CN"/>
              <a:t>grz</a:t>
            </a:r>
            <a:r>
              <a:rPr lang="zh-CN"/>
              <a:t>-imaging (DESI imaging: http://legacysurvey.org/)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zh-CN">
                <a:solidFill>
                  <a:schemeClr val="dk1"/>
                </a:solidFill>
              </a:rPr>
              <a:t>Define a minimum exposure-quality time, set by pilot observations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75" y="3417600"/>
            <a:ext cx="4106998" cy="3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76475"/>
            <a:ext cx="3919200" cy="3081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6372825" y="4379675"/>
            <a:ext cx="0" cy="20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3" name="Google Shape;93;p17"/>
          <p:cNvSpPr txBox="1"/>
          <p:nvPr/>
        </p:nvSpPr>
        <p:spPr>
          <a:xfrm>
            <a:off x="75798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Anand Raichoor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Graph analysis of the cosmic web (minimum spanning tree)</a:t>
            </a:r>
            <a:endParaRPr b="1" sz="2400"/>
          </a:p>
        </p:txBody>
      </p:sp>
      <p:sp>
        <p:nvSpPr>
          <p:cNvPr id="592" name="Google Shape;592;p62"/>
          <p:cNvSpPr txBox="1"/>
          <p:nvPr/>
        </p:nvSpPr>
        <p:spPr>
          <a:xfrm>
            <a:off x="74274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Cheng</a:t>
            </a:r>
            <a:endParaRPr b="1"/>
          </a:p>
        </p:txBody>
      </p:sp>
      <p:sp>
        <p:nvSpPr>
          <p:cNvPr id="593" name="Google Shape;593;p62"/>
          <p:cNvSpPr txBox="1"/>
          <p:nvPr/>
        </p:nvSpPr>
        <p:spPr>
          <a:xfrm>
            <a:off x="6858000" y="1273000"/>
            <a:ext cx="1452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9999"/>
                </a:solidFill>
              </a:rPr>
              <a:t>Naidoo</a:t>
            </a:r>
            <a:r>
              <a:rPr lang="zh-CN">
                <a:solidFill>
                  <a:srgbClr val="999999"/>
                </a:solidFill>
              </a:rPr>
              <a:t> 2019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594" name="Google Shape;5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5" y="1029900"/>
            <a:ext cx="4626849" cy="229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7284"/>
            <a:ext cx="4813024" cy="27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425" y="2016500"/>
            <a:ext cx="4026174" cy="34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99" name="Google Shape;99;p18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100" name="Google Shape;100;p18"/>
          <p:cNvSpPr/>
          <p:nvPr/>
        </p:nvSpPr>
        <p:spPr>
          <a:xfrm flipH="1">
            <a:off x="2366650" y="3116425"/>
            <a:ext cx="91200" cy="93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20150" y="2924150"/>
            <a:ext cx="2215800" cy="696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A Galaxy/Quasar candidate</a:t>
            </a:r>
            <a:endParaRPr b="1" sz="2000"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11671" l="12825" r="15842" t="9946"/>
          <a:stretch/>
        </p:blipFill>
        <p:spPr>
          <a:xfrm flipH="1">
            <a:off x="4183250" y="1174800"/>
            <a:ext cx="4307950" cy="39777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8"/>
          <p:cNvGrpSpPr/>
          <p:nvPr/>
        </p:nvGrpSpPr>
        <p:grpSpPr>
          <a:xfrm>
            <a:off x="2491576" y="3034950"/>
            <a:ext cx="1588255" cy="300700"/>
            <a:chOff x="2342275" y="1739550"/>
            <a:chExt cx="2975375" cy="300700"/>
          </a:xfrm>
        </p:grpSpPr>
        <p:sp>
          <p:nvSpPr>
            <p:cNvPr id="104" name="Google Shape;104;p18"/>
            <p:cNvSpPr/>
            <p:nvPr/>
          </p:nvSpPr>
          <p:spPr>
            <a:xfrm>
              <a:off x="2342275" y="1739550"/>
              <a:ext cx="2722100" cy="300700"/>
            </a:xfrm>
            <a:custGeom>
              <a:rect b="b" l="l" r="r" t="t"/>
              <a:pathLst>
                <a:path extrusionOk="0" h="12028" w="108884">
                  <a:moveTo>
                    <a:pt x="0" y="5909"/>
                  </a:moveTo>
                  <a:cubicBezTo>
                    <a:pt x="2532" y="5768"/>
                    <a:pt x="11395" y="4080"/>
                    <a:pt x="15193" y="5065"/>
                  </a:cubicBezTo>
                  <a:cubicBezTo>
                    <a:pt x="18991" y="6050"/>
                    <a:pt x="19694" y="12661"/>
                    <a:pt x="22789" y="11817"/>
                  </a:cubicBezTo>
                  <a:cubicBezTo>
                    <a:pt x="25884" y="10973"/>
                    <a:pt x="30526" y="0"/>
                    <a:pt x="33762" y="0"/>
                  </a:cubicBezTo>
                  <a:cubicBezTo>
                    <a:pt x="36998" y="0"/>
                    <a:pt x="39530" y="11536"/>
                    <a:pt x="42203" y="11817"/>
                  </a:cubicBezTo>
                  <a:cubicBezTo>
                    <a:pt x="44876" y="12098"/>
                    <a:pt x="46845" y="1688"/>
                    <a:pt x="49799" y="1688"/>
                  </a:cubicBezTo>
                  <a:cubicBezTo>
                    <a:pt x="52753" y="1688"/>
                    <a:pt x="56833" y="11817"/>
                    <a:pt x="59928" y="11817"/>
                  </a:cubicBezTo>
                  <a:cubicBezTo>
                    <a:pt x="63023" y="11817"/>
                    <a:pt x="65274" y="1688"/>
                    <a:pt x="68369" y="1688"/>
                  </a:cubicBezTo>
                  <a:cubicBezTo>
                    <a:pt x="71464" y="1688"/>
                    <a:pt x="75544" y="11817"/>
                    <a:pt x="78498" y="11817"/>
                  </a:cubicBezTo>
                  <a:cubicBezTo>
                    <a:pt x="81452" y="11817"/>
                    <a:pt x="83703" y="2110"/>
                    <a:pt x="86094" y="1688"/>
                  </a:cubicBezTo>
                  <a:cubicBezTo>
                    <a:pt x="88486" y="1266"/>
                    <a:pt x="89049" y="8019"/>
                    <a:pt x="92847" y="9285"/>
                  </a:cubicBezTo>
                  <a:cubicBezTo>
                    <a:pt x="96645" y="10551"/>
                    <a:pt x="106211" y="9285"/>
                    <a:pt x="108884" y="9285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5" name="Google Shape;105;p18"/>
            <p:cNvCxnSpPr/>
            <p:nvPr/>
          </p:nvCxnSpPr>
          <p:spPr>
            <a:xfrm flipH="1" rot="10800000">
              <a:off x="4832250" y="1950475"/>
              <a:ext cx="485400" cy="42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6" name="Google Shape;106;p18"/>
          <p:cNvSpPr/>
          <p:nvPr/>
        </p:nvSpPr>
        <p:spPr>
          <a:xfrm>
            <a:off x="7676175" y="1782600"/>
            <a:ext cx="600000" cy="599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6834575" y="1452000"/>
            <a:ext cx="2215800" cy="29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A Spectrograph </a:t>
            </a:r>
            <a:endParaRPr b="1" sz="2000"/>
          </a:p>
        </p:txBody>
      </p:sp>
      <p:sp>
        <p:nvSpPr>
          <p:cNvPr id="108" name="Google Shape;108;p18"/>
          <p:cNvSpPr txBox="1"/>
          <p:nvPr/>
        </p:nvSpPr>
        <p:spPr>
          <a:xfrm>
            <a:off x="411950" y="6371700"/>
            <a:ext cx="5624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</a:t>
            </a:r>
            <a:r>
              <a:rPr lang="zh-CN" sz="1100"/>
              <a:t>Photograph from </a:t>
            </a:r>
            <a:r>
              <a:rPr lang="zh-CN" sz="1100" u="sng">
                <a:solidFill>
                  <a:schemeClr val="hlink"/>
                </a:solidFill>
                <a:hlinkClick r:id="rId4"/>
              </a:rPr>
              <a:t>https://www.desi.lbl.gov/focal-plane-system/</a:t>
            </a:r>
            <a:r>
              <a:rPr lang="zh-CN" sz="1100"/>
              <a:t>)</a:t>
            </a:r>
            <a:endParaRPr sz="1100"/>
          </a:p>
        </p:txBody>
      </p:sp>
      <p:cxnSp>
        <p:nvCxnSpPr>
          <p:cNvPr id="109" name="Google Shape;109;p18"/>
          <p:cNvCxnSpPr/>
          <p:nvPr/>
        </p:nvCxnSpPr>
        <p:spPr>
          <a:xfrm flipH="1" rot="-10410189">
            <a:off x="3019249" y="3246179"/>
            <a:ext cx="2508207" cy="66666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rot="389726">
            <a:off x="3010928" y="2822900"/>
            <a:ext cx="2543225" cy="42091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/>
          <p:nvPr/>
        </p:nvSpPr>
        <p:spPr>
          <a:xfrm>
            <a:off x="5491650" y="3323375"/>
            <a:ext cx="122700" cy="140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302950" y="997975"/>
            <a:ext cx="2328300" cy="114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Known (RA,DEC)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Redshift </a:t>
            </a:r>
            <a:r>
              <a:rPr b="1" lang="zh-CN" sz="2000"/>
              <a:t>z </a:t>
            </a:r>
            <a:r>
              <a:rPr b="1" lang="zh-CN" sz="2600"/>
              <a:t>?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>
                <a:solidFill>
                  <a:schemeClr val="dk1"/>
                </a:solidFill>
              </a:rPr>
              <a:t>From Spectra</a:t>
            </a:r>
            <a:endParaRPr b="1"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118" name="Google Shape;118;p19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119" name="Google Shape;119;p19"/>
          <p:cNvSpPr txBox="1"/>
          <p:nvPr/>
        </p:nvSpPr>
        <p:spPr>
          <a:xfrm>
            <a:off x="2982450" y="953700"/>
            <a:ext cx="2910900" cy="291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Inside A Spectrograph </a:t>
            </a:r>
            <a:endParaRPr b="1" sz="2000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3095" l="0" r="0" t="3095"/>
          <a:stretch/>
        </p:blipFill>
        <p:spPr>
          <a:xfrm>
            <a:off x="2365225" y="1792150"/>
            <a:ext cx="4663876" cy="347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574125" y="4364100"/>
            <a:ext cx="2526600" cy="796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objects’ 2D images</a:t>
            </a:r>
            <a:endParaRPr b="1" sz="2000"/>
          </a:p>
        </p:txBody>
      </p:sp>
      <p:grpSp>
        <p:nvGrpSpPr>
          <p:cNvPr id="122" name="Google Shape;122;p19"/>
          <p:cNvGrpSpPr/>
          <p:nvPr/>
        </p:nvGrpSpPr>
        <p:grpSpPr>
          <a:xfrm flipH="1">
            <a:off x="6618709" y="4398375"/>
            <a:ext cx="2360365" cy="300700"/>
            <a:chOff x="2342275" y="1739550"/>
            <a:chExt cx="2975375" cy="300700"/>
          </a:xfrm>
        </p:grpSpPr>
        <p:sp>
          <p:nvSpPr>
            <p:cNvPr id="123" name="Google Shape;123;p19"/>
            <p:cNvSpPr/>
            <p:nvPr/>
          </p:nvSpPr>
          <p:spPr>
            <a:xfrm>
              <a:off x="2342275" y="1739550"/>
              <a:ext cx="2722100" cy="300700"/>
            </a:xfrm>
            <a:custGeom>
              <a:rect b="b" l="l" r="r" t="t"/>
              <a:pathLst>
                <a:path extrusionOk="0" h="12028" w="108884">
                  <a:moveTo>
                    <a:pt x="0" y="5909"/>
                  </a:moveTo>
                  <a:cubicBezTo>
                    <a:pt x="2532" y="5768"/>
                    <a:pt x="11395" y="4080"/>
                    <a:pt x="15193" y="5065"/>
                  </a:cubicBezTo>
                  <a:cubicBezTo>
                    <a:pt x="18991" y="6050"/>
                    <a:pt x="19694" y="12661"/>
                    <a:pt x="22789" y="11817"/>
                  </a:cubicBezTo>
                  <a:cubicBezTo>
                    <a:pt x="25884" y="10973"/>
                    <a:pt x="30526" y="0"/>
                    <a:pt x="33762" y="0"/>
                  </a:cubicBezTo>
                  <a:cubicBezTo>
                    <a:pt x="36998" y="0"/>
                    <a:pt x="39530" y="11536"/>
                    <a:pt x="42203" y="11817"/>
                  </a:cubicBezTo>
                  <a:cubicBezTo>
                    <a:pt x="44876" y="12098"/>
                    <a:pt x="46845" y="1688"/>
                    <a:pt x="49799" y="1688"/>
                  </a:cubicBezTo>
                  <a:cubicBezTo>
                    <a:pt x="52753" y="1688"/>
                    <a:pt x="56833" y="11817"/>
                    <a:pt x="59928" y="11817"/>
                  </a:cubicBezTo>
                  <a:cubicBezTo>
                    <a:pt x="63023" y="11817"/>
                    <a:pt x="65274" y="1688"/>
                    <a:pt x="68369" y="1688"/>
                  </a:cubicBezTo>
                  <a:cubicBezTo>
                    <a:pt x="71464" y="1688"/>
                    <a:pt x="75544" y="11817"/>
                    <a:pt x="78498" y="11817"/>
                  </a:cubicBezTo>
                  <a:cubicBezTo>
                    <a:pt x="81452" y="11817"/>
                    <a:pt x="83703" y="2110"/>
                    <a:pt x="86094" y="1688"/>
                  </a:cubicBezTo>
                  <a:cubicBezTo>
                    <a:pt x="88486" y="1266"/>
                    <a:pt x="89049" y="8019"/>
                    <a:pt x="92847" y="9285"/>
                  </a:cubicBezTo>
                  <a:cubicBezTo>
                    <a:pt x="96645" y="10551"/>
                    <a:pt x="106211" y="9285"/>
                    <a:pt x="108884" y="9285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24" name="Google Shape;124;p19"/>
            <p:cNvCxnSpPr/>
            <p:nvPr/>
          </p:nvCxnSpPr>
          <p:spPr>
            <a:xfrm flipH="1" rot="10800000">
              <a:off x="4832250" y="1950475"/>
              <a:ext cx="485400" cy="42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5" name="Google Shape;125;p19"/>
          <p:cNvSpPr txBox="1"/>
          <p:nvPr/>
        </p:nvSpPr>
        <p:spPr>
          <a:xfrm>
            <a:off x="299100" y="6228100"/>
            <a:ext cx="8192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</a:t>
            </a:r>
            <a:r>
              <a:rPr lang="zh-CN" sz="1100"/>
              <a:t>Schematic from </a:t>
            </a:r>
            <a:r>
              <a:rPr lang="zh-CN" sz="1100">
                <a:solidFill>
                  <a:schemeClr val="dk1"/>
                </a:solidFill>
              </a:rPr>
              <a:t>DESI Collaboration. (2016). </a:t>
            </a:r>
            <a:r>
              <a:rPr i="1" lang="zh-CN" sz="1100">
                <a:solidFill>
                  <a:schemeClr val="dk1"/>
                </a:solidFill>
              </a:rPr>
              <a:t>DESI Final Design Report Part II : Instrument Design</a:t>
            </a:r>
            <a:r>
              <a:rPr lang="zh-CN" sz="1100">
                <a:solidFill>
                  <a:schemeClr val="dk1"/>
                </a:solidFill>
              </a:rPr>
              <a:t>. Fig 5.1</a:t>
            </a:r>
            <a:r>
              <a:rPr lang="zh-CN"/>
              <a:t>)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-2380436">
            <a:off x="2473162" y="3298594"/>
            <a:ext cx="635321" cy="97334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-2683925">
            <a:off x="3592668" y="2583651"/>
            <a:ext cx="635130" cy="97581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 rot="-212858">
            <a:off x="5428955" y="1717642"/>
            <a:ext cx="635117" cy="97723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2135825" y="3030900"/>
            <a:ext cx="600000" cy="300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CCD</a:t>
            </a:r>
            <a:endParaRPr b="1"/>
          </a:p>
        </p:txBody>
      </p:sp>
      <p:sp>
        <p:nvSpPr>
          <p:cNvPr id="130" name="Google Shape;130;p19"/>
          <p:cNvSpPr/>
          <p:nvPr/>
        </p:nvSpPr>
        <p:spPr>
          <a:xfrm rot="-1788196">
            <a:off x="2635476" y="3833285"/>
            <a:ext cx="4199198" cy="54892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16500" y="5036750"/>
            <a:ext cx="2631000" cy="885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grating: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“fourier transform”</a:t>
            </a:r>
            <a:endParaRPr b="1" sz="2000"/>
          </a:p>
        </p:txBody>
      </p:sp>
      <p:sp>
        <p:nvSpPr>
          <p:cNvPr id="132" name="Google Shape;132;p19"/>
          <p:cNvSpPr txBox="1"/>
          <p:nvPr/>
        </p:nvSpPr>
        <p:spPr>
          <a:xfrm>
            <a:off x="3202625" y="2345100"/>
            <a:ext cx="600000" cy="300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CCD</a:t>
            </a:r>
            <a:endParaRPr b="1"/>
          </a:p>
        </p:txBody>
      </p:sp>
      <p:sp>
        <p:nvSpPr>
          <p:cNvPr id="133" name="Google Shape;133;p19"/>
          <p:cNvSpPr txBox="1"/>
          <p:nvPr/>
        </p:nvSpPr>
        <p:spPr>
          <a:xfrm>
            <a:off x="4802825" y="1735500"/>
            <a:ext cx="600000" cy="300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CCD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139" name="Google Shape;139;p20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140" name="Google Shape;140;p20"/>
          <p:cNvSpPr txBox="1"/>
          <p:nvPr/>
        </p:nvSpPr>
        <p:spPr>
          <a:xfrm>
            <a:off x="196950" y="4989675"/>
            <a:ext cx="3519300" cy="491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Multiple 1D spectra</a:t>
            </a:r>
            <a:endParaRPr sz="2600"/>
          </a:p>
        </p:txBody>
      </p:sp>
      <p:sp>
        <p:nvSpPr>
          <p:cNvPr id="141" name="Google Shape;141;p20"/>
          <p:cNvSpPr txBox="1"/>
          <p:nvPr/>
        </p:nvSpPr>
        <p:spPr>
          <a:xfrm>
            <a:off x="122775" y="2220175"/>
            <a:ext cx="3519300" cy="894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A multi-fibre image on CCD</a:t>
            </a:r>
            <a:endParaRPr sz="2600"/>
          </a:p>
        </p:txBody>
      </p:sp>
      <p:cxnSp>
        <p:nvCxnSpPr>
          <p:cNvPr id="142" name="Google Shape;142;p20"/>
          <p:cNvCxnSpPr/>
          <p:nvPr/>
        </p:nvCxnSpPr>
        <p:spPr>
          <a:xfrm flipH="1">
            <a:off x="6542775" y="3429000"/>
            <a:ext cx="8700" cy="8943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225" y="953700"/>
            <a:ext cx="5303825" cy="24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994150" y="3581400"/>
            <a:ext cx="3181500" cy="291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image.dot (transfer matrix)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1904775" y="3197275"/>
            <a:ext cx="12000" cy="1760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0"/>
          <p:cNvSpPr txBox="1"/>
          <p:nvPr/>
        </p:nvSpPr>
        <p:spPr>
          <a:xfrm>
            <a:off x="312225" y="3677225"/>
            <a:ext cx="3181500" cy="680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 Wavelength</a:t>
            </a: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 Correction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Fiber-Flat </a:t>
            </a: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7" name="Google Shape;147;p20"/>
          <p:cNvGraphicFramePr/>
          <p:nvPr/>
        </p:nvGraphicFramePr>
        <p:xfrm>
          <a:off x="4648200" y="4688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{FE6CCF95-60C7-4431-A1B5-399CF3560155}</a:tableStyleId>
              </a:tblPr>
              <a:tblGrid>
                <a:gridCol w="517075"/>
                <a:gridCol w="517075"/>
                <a:gridCol w="517075"/>
                <a:gridCol w="517075"/>
                <a:gridCol w="517075"/>
                <a:gridCol w="517075"/>
                <a:gridCol w="5170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48" name="Google Shape;148;p20"/>
          <p:cNvCxnSpPr/>
          <p:nvPr/>
        </p:nvCxnSpPr>
        <p:spPr>
          <a:xfrm flipH="1">
            <a:off x="4384800" y="4608675"/>
            <a:ext cx="14700" cy="1512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0"/>
          <p:cNvSpPr txBox="1"/>
          <p:nvPr/>
        </p:nvSpPr>
        <p:spPr>
          <a:xfrm>
            <a:off x="3493725" y="5945475"/>
            <a:ext cx="1012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fibres</a:t>
            </a:r>
            <a:endParaRPr sz="2000"/>
          </a:p>
        </p:txBody>
      </p:sp>
      <p:sp>
        <p:nvSpPr>
          <p:cNvPr id="150" name="Google Shape;150;p20"/>
          <p:cNvSpPr txBox="1"/>
          <p:nvPr/>
        </p:nvSpPr>
        <p:spPr>
          <a:xfrm>
            <a:off x="7013775" y="4098375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wavelength</a:t>
            </a:r>
            <a:endParaRPr sz="2000"/>
          </a:p>
        </p:txBody>
      </p:sp>
      <p:cxnSp>
        <p:nvCxnSpPr>
          <p:cNvPr id="151" name="Google Shape;151;p20"/>
          <p:cNvCxnSpPr/>
          <p:nvPr/>
        </p:nvCxnSpPr>
        <p:spPr>
          <a:xfrm>
            <a:off x="4551900" y="4456275"/>
            <a:ext cx="3937200" cy="9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78954" l="36130" r="36843" t="0"/>
          <a:stretch/>
        </p:blipFill>
        <p:spPr>
          <a:xfrm>
            <a:off x="859475" y="1203625"/>
            <a:ext cx="2795953" cy="76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0"/>
          <p:cNvCxnSpPr/>
          <p:nvPr/>
        </p:nvCxnSpPr>
        <p:spPr>
          <a:xfrm flipH="1" rot="10800000">
            <a:off x="3524775" y="1637400"/>
            <a:ext cx="1346700" cy="33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3524775" y="1168550"/>
            <a:ext cx="13116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0"/>
          <p:cNvSpPr/>
          <p:nvPr/>
        </p:nvSpPr>
        <p:spPr>
          <a:xfrm>
            <a:off x="4805850" y="1570775"/>
            <a:ext cx="122700" cy="140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299100" y="202200"/>
            <a:ext cx="81921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/>
              <a:t>Spectroscopic Data Processing</a:t>
            </a:r>
            <a:endParaRPr b="1" sz="3000"/>
          </a:p>
        </p:txBody>
      </p:sp>
      <p:sp>
        <p:nvSpPr>
          <p:cNvPr id="161" name="Google Shape;161;p21"/>
          <p:cNvSpPr txBox="1"/>
          <p:nvPr/>
        </p:nvSpPr>
        <p:spPr>
          <a:xfrm>
            <a:off x="7884600" y="0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Jiaxi Yu</a:t>
            </a:r>
            <a:endParaRPr b="1"/>
          </a:p>
        </p:txBody>
      </p:sp>
      <p:sp>
        <p:nvSpPr>
          <p:cNvPr id="162" name="Google Shape;162;p21"/>
          <p:cNvSpPr txBox="1"/>
          <p:nvPr/>
        </p:nvSpPr>
        <p:spPr>
          <a:xfrm>
            <a:off x="196950" y="4989675"/>
            <a:ext cx="3519300" cy="491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Multiple 1D spectra</a:t>
            </a:r>
            <a:endParaRPr sz="2600"/>
          </a:p>
        </p:txBody>
      </p:sp>
      <p:sp>
        <p:nvSpPr>
          <p:cNvPr id="163" name="Google Shape;163;p21"/>
          <p:cNvSpPr txBox="1"/>
          <p:nvPr/>
        </p:nvSpPr>
        <p:spPr>
          <a:xfrm>
            <a:off x="122775" y="2220175"/>
            <a:ext cx="3519300" cy="894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/>
              <a:t>A multi-fibre image on CCD</a:t>
            </a:r>
            <a:endParaRPr sz="2600"/>
          </a:p>
        </p:txBody>
      </p:sp>
      <p:cxnSp>
        <p:nvCxnSpPr>
          <p:cNvPr id="164" name="Google Shape;164;p21"/>
          <p:cNvCxnSpPr/>
          <p:nvPr/>
        </p:nvCxnSpPr>
        <p:spPr>
          <a:xfrm flipH="1">
            <a:off x="6542775" y="3429000"/>
            <a:ext cx="8700" cy="8943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225" y="953700"/>
            <a:ext cx="5303825" cy="24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4994150" y="3581400"/>
            <a:ext cx="3181500" cy="291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image.dot (transfer matrix)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7" name="Google Shape;167;p21"/>
          <p:cNvCxnSpPr/>
          <p:nvPr/>
        </p:nvCxnSpPr>
        <p:spPr>
          <a:xfrm>
            <a:off x="1904775" y="3197275"/>
            <a:ext cx="12000" cy="1760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1"/>
          <p:cNvSpPr txBox="1"/>
          <p:nvPr/>
        </p:nvSpPr>
        <p:spPr>
          <a:xfrm>
            <a:off x="312225" y="3677225"/>
            <a:ext cx="3181500" cy="6801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 Wavelength Correction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Fiber-Flat Correction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9" name="Google Shape;169;p21"/>
          <p:cNvGraphicFramePr/>
          <p:nvPr/>
        </p:nvGraphicFramePr>
        <p:xfrm>
          <a:off x="4648200" y="4688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{FE6CCF95-60C7-4431-A1B5-399CF3560155}</a:tableStyleId>
              </a:tblPr>
              <a:tblGrid>
                <a:gridCol w="517075"/>
                <a:gridCol w="517075"/>
                <a:gridCol w="517075"/>
                <a:gridCol w="517075"/>
                <a:gridCol w="517075"/>
                <a:gridCol w="517075"/>
                <a:gridCol w="5170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70" name="Google Shape;170;p21"/>
          <p:cNvCxnSpPr/>
          <p:nvPr/>
        </p:nvCxnSpPr>
        <p:spPr>
          <a:xfrm flipH="1">
            <a:off x="4384800" y="4608675"/>
            <a:ext cx="14700" cy="1512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3493725" y="5945475"/>
            <a:ext cx="1012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fibres</a:t>
            </a:r>
            <a:endParaRPr sz="2000"/>
          </a:p>
        </p:txBody>
      </p:sp>
      <p:sp>
        <p:nvSpPr>
          <p:cNvPr id="172" name="Google Shape;172;p21"/>
          <p:cNvSpPr txBox="1"/>
          <p:nvPr/>
        </p:nvSpPr>
        <p:spPr>
          <a:xfrm>
            <a:off x="7013775" y="4098375"/>
            <a:ext cx="17166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wavelength</a:t>
            </a:r>
            <a:endParaRPr sz="2000"/>
          </a:p>
        </p:txBody>
      </p:sp>
      <p:cxnSp>
        <p:nvCxnSpPr>
          <p:cNvPr id="173" name="Google Shape;173;p21"/>
          <p:cNvCxnSpPr/>
          <p:nvPr/>
        </p:nvCxnSpPr>
        <p:spPr>
          <a:xfrm>
            <a:off x="4551900" y="4456275"/>
            <a:ext cx="3937200" cy="96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 b="78954" l="36130" r="36843" t="0"/>
          <a:stretch/>
        </p:blipFill>
        <p:spPr>
          <a:xfrm>
            <a:off x="859475" y="1203625"/>
            <a:ext cx="2795953" cy="76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1"/>
          <p:cNvCxnSpPr/>
          <p:nvPr/>
        </p:nvCxnSpPr>
        <p:spPr>
          <a:xfrm flipH="1" rot="10800000">
            <a:off x="3524775" y="1637400"/>
            <a:ext cx="1346700" cy="33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3524775" y="1168550"/>
            <a:ext cx="13116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